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2" r:id="rId14"/>
    <p:sldId id="274" r:id="rId15"/>
    <p:sldId id="257" r:id="rId16"/>
    <p:sldId id="270" r:id="rId17"/>
    <p:sldId id="273"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6" d="100"/>
          <a:sy n="96" d="100"/>
        </p:scale>
        <p:origin x="96"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40B400-B474-4C3D-AE38-A573031EEA12}" type="datetimeFigureOut">
              <a:rPr lang="en-US" smtClean="0"/>
              <a:t>11/9/2016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0E8159-D705-48B1-A90F-F52CC1790B4E}" type="slidenum">
              <a:rPr lang="en-US" smtClean="0"/>
              <a:t>‹#›</a:t>
            </a:fld>
            <a:endParaRPr lang="en-US"/>
          </a:p>
        </p:txBody>
      </p:sp>
    </p:spTree>
    <p:extLst>
      <p:ext uri="{BB962C8B-B14F-4D97-AF65-F5344CB8AC3E}">
        <p14:creationId xmlns:p14="http://schemas.microsoft.com/office/powerpoint/2010/main" val="109762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eaLnBrk="0" hangingPunct="0">
              <a:defRPr>
                <a:solidFill>
                  <a:schemeClr val="tx1"/>
                </a:solidFill>
                <a:latin typeface="Arial" panose="020B0604020202020204" pitchFamily="34" charset="0"/>
              </a:defRPr>
            </a:lvl1pPr>
            <a:lvl2pPr marL="757066" indent="-291179" defTabSz="947950" eaLnBrk="0" hangingPunct="0">
              <a:defRPr>
                <a:solidFill>
                  <a:schemeClr val="tx1"/>
                </a:solidFill>
                <a:latin typeface="Arial" panose="020B0604020202020204" pitchFamily="34" charset="0"/>
              </a:defRPr>
            </a:lvl2pPr>
            <a:lvl3pPr marL="1164717" indent="-232943" defTabSz="947950" eaLnBrk="0" hangingPunct="0">
              <a:defRPr>
                <a:solidFill>
                  <a:schemeClr val="tx1"/>
                </a:solidFill>
                <a:latin typeface="Arial" panose="020B0604020202020204" pitchFamily="34" charset="0"/>
              </a:defRPr>
            </a:lvl3pPr>
            <a:lvl4pPr marL="1630604" indent="-232943" defTabSz="947950" eaLnBrk="0" hangingPunct="0">
              <a:defRPr>
                <a:solidFill>
                  <a:schemeClr val="tx1"/>
                </a:solidFill>
                <a:latin typeface="Arial" panose="020B0604020202020204" pitchFamily="34" charset="0"/>
              </a:defRPr>
            </a:lvl4pPr>
            <a:lvl5pPr marL="2096491" indent="-232943" defTabSz="947950" eaLnBrk="0" hangingPunct="0">
              <a:defRPr>
                <a:solidFill>
                  <a:schemeClr val="tx1"/>
                </a:solidFill>
                <a:latin typeface="Arial" panose="020B0604020202020204" pitchFamily="34" charset="0"/>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6345D5-A498-4C62-A42E-46336A5C7AE1}" type="slidenum">
              <a:rPr lang="en-US" altLang="en-US">
                <a:latin typeface="Times New Roman" panose="02020603050405020304" pitchFamily="18" charset="0"/>
              </a:rPr>
              <a:pPr eaLnBrk="1" hangingPunct="1"/>
              <a:t>13</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34507" y="4327023"/>
            <a:ext cx="5712178" cy="47159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619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6FE3F-C987-4F55-8511-70F0E4A3CE12}"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269780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6FE3F-C987-4F55-8511-70F0E4A3CE12}"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218800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6FE3F-C987-4F55-8511-70F0E4A3CE12}"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23953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6FE3F-C987-4F55-8511-70F0E4A3CE12}"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427280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6FE3F-C987-4F55-8511-70F0E4A3CE12}"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338782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6FE3F-C987-4F55-8511-70F0E4A3CE12}"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31580516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6FE3F-C987-4F55-8511-70F0E4A3CE12}"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18625261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6FE3F-C987-4F55-8511-70F0E4A3CE12}"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87810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6FE3F-C987-4F55-8511-70F0E4A3CE12}"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82759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6FE3F-C987-4F55-8511-70F0E4A3CE12}"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31062504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6FE3F-C987-4F55-8511-70F0E4A3CE12}"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71168-4CA0-4BF3-BFFB-1D048F9B51C0}" type="slidenum">
              <a:rPr lang="en-US" smtClean="0"/>
              <a:t>‹#›</a:t>
            </a:fld>
            <a:endParaRPr lang="en-US"/>
          </a:p>
        </p:txBody>
      </p:sp>
    </p:spTree>
    <p:extLst>
      <p:ext uri="{BB962C8B-B14F-4D97-AF65-F5344CB8AC3E}">
        <p14:creationId xmlns:p14="http://schemas.microsoft.com/office/powerpoint/2010/main" val="249024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l="-5000"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6FE3F-C987-4F55-8511-70F0E4A3CE12}"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71168-4CA0-4BF3-BFFB-1D048F9B51C0}" type="slidenum">
              <a:rPr lang="en-US" smtClean="0"/>
              <a:t>‹#›</a:t>
            </a:fld>
            <a:endParaRPr lang="en-US"/>
          </a:p>
        </p:txBody>
      </p:sp>
    </p:spTree>
    <p:extLst>
      <p:ext uri="{BB962C8B-B14F-4D97-AF65-F5344CB8AC3E}">
        <p14:creationId xmlns:p14="http://schemas.microsoft.com/office/powerpoint/2010/main" val="3601427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6">
                    <a:lumMod val="50000"/>
                  </a:schemeClr>
                </a:solidFill>
              </a:rPr>
              <a:t>Preparing your Research Proposal Budget &amp; Budget Justification</a:t>
            </a:r>
            <a:endParaRPr lang="en-US" b="1" dirty="0">
              <a:solidFill>
                <a:schemeClr val="accent6">
                  <a:lumMod val="50000"/>
                </a:schemeClr>
              </a:solidFill>
            </a:endParaRPr>
          </a:p>
        </p:txBody>
      </p:sp>
      <p:sp>
        <p:nvSpPr>
          <p:cNvPr id="3" name="Subtitle 2"/>
          <p:cNvSpPr>
            <a:spLocks noGrp="1"/>
          </p:cNvSpPr>
          <p:nvPr>
            <p:ph type="subTitle" idx="1"/>
          </p:nvPr>
        </p:nvSpPr>
        <p:spPr/>
        <p:txBody>
          <a:bodyPr/>
          <a:lstStyle/>
          <a:p>
            <a:r>
              <a:rPr lang="en-US" dirty="0" smtClean="0"/>
              <a:t>November 8, 2016</a:t>
            </a:r>
          </a:p>
          <a:p>
            <a:r>
              <a:rPr lang="en-US" dirty="0" smtClean="0"/>
              <a:t>Research Brown Bag Presentation</a:t>
            </a:r>
          </a:p>
          <a:p>
            <a:r>
              <a:rPr lang="en-US" dirty="0" smtClean="0"/>
              <a:t>Kyle Bryan &amp; Muriel Industrious</a:t>
            </a:r>
            <a:endParaRPr lang="en-US" dirty="0"/>
          </a:p>
        </p:txBody>
      </p:sp>
    </p:spTree>
    <p:extLst>
      <p:ext uri="{BB962C8B-B14F-4D97-AF65-F5344CB8AC3E}">
        <p14:creationId xmlns:p14="http://schemas.microsoft.com/office/powerpoint/2010/main" val="20982259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Examples of Allowable Costs (cont.)</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r>
              <a:rPr lang="en-US" dirty="0" smtClean="0"/>
              <a:t>Equipment: (capital equipment considered greater than $5,000)</a:t>
            </a:r>
          </a:p>
          <a:p>
            <a:r>
              <a:rPr lang="en-US" dirty="0" smtClean="0"/>
              <a:t>Research Recruitment: gift cards</a:t>
            </a:r>
          </a:p>
          <a:p>
            <a:r>
              <a:rPr lang="en-US" dirty="0" smtClean="0"/>
              <a:t>Travel: professional meeting/conference, mileage</a:t>
            </a:r>
          </a:p>
          <a:p>
            <a:r>
              <a:rPr lang="en-US" dirty="0" smtClean="0"/>
              <a:t>Consultants</a:t>
            </a:r>
          </a:p>
          <a:p>
            <a:r>
              <a:rPr lang="en-US" dirty="0" smtClean="0"/>
              <a:t>Translation/Transcription</a:t>
            </a:r>
          </a:p>
          <a:p>
            <a:r>
              <a:rPr lang="en-US" dirty="0" smtClean="0"/>
              <a:t>IT: iPad, laptops, software</a:t>
            </a:r>
          </a:p>
          <a:p>
            <a:r>
              <a:rPr lang="en-US" dirty="0" smtClean="0"/>
              <a:t>Subcontract/Consortium</a:t>
            </a:r>
          </a:p>
          <a:p>
            <a:r>
              <a:rPr lang="en-US" dirty="0" smtClean="0"/>
              <a:t>Tuition</a:t>
            </a:r>
          </a:p>
          <a:p>
            <a:r>
              <a:rPr lang="en-US" dirty="0" smtClean="0"/>
              <a:t>Meetings</a:t>
            </a:r>
            <a:endParaRPr lang="en-US" dirty="0"/>
          </a:p>
        </p:txBody>
      </p:sp>
    </p:spTree>
    <p:extLst>
      <p:ext uri="{BB962C8B-B14F-4D97-AF65-F5344CB8AC3E}">
        <p14:creationId xmlns:p14="http://schemas.microsoft.com/office/powerpoint/2010/main" val="278635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Examples of Unallowable Costs</a:t>
            </a:r>
            <a:endParaRPr lang="en-US" b="1"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First class and international travel</a:t>
            </a:r>
          </a:p>
          <a:p>
            <a:r>
              <a:rPr lang="en-US" dirty="0" smtClean="0"/>
              <a:t>Alcohol</a:t>
            </a:r>
          </a:p>
          <a:p>
            <a:r>
              <a:rPr lang="en-US" dirty="0" smtClean="0"/>
              <a:t>Entertainment</a:t>
            </a:r>
          </a:p>
          <a:p>
            <a:r>
              <a:rPr lang="en-US" dirty="0" smtClean="0"/>
              <a:t>Advertising not directly related to research</a:t>
            </a:r>
          </a:p>
          <a:p>
            <a:r>
              <a:rPr lang="en-US" dirty="0" smtClean="0"/>
              <a:t>Construction</a:t>
            </a:r>
          </a:p>
          <a:p>
            <a:r>
              <a:rPr lang="en-US" dirty="0" smtClean="0"/>
              <a:t>Moving expenses</a:t>
            </a:r>
          </a:p>
          <a:p>
            <a:r>
              <a:rPr lang="en-US" dirty="0" smtClean="0"/>
              <a:t>Office furniture</a:t>
            </a:r>
          </a:p>
          <a:p>
            <a:r>
              <a:rPr lang="en-US" dirty="0" smtClean="0"/>
              <a:t>Personal memberships</a:t>
            </a:r>
          </a:p>
          <a:p>
            <a:endParaRPr lang="en-US" dirty="0"/>
          </a:p>
        </p:txBody>
      </p:sp>
    </p:spTree>
    <p:extLst>
      <p:ext uri="{BB962C8B-B14F-4D97-AF65-F5344CB8AC3E}">
        <p14:creationId xmlns:p14="http://schemas.microsoft.com/office/powerpoint/2010/main" val="402904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Purpose and Importance of a Budget</a:t>
            </a:r>
            <a:endParaRPr lang="en-US" b="1"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Key element of most grant proposals</a:t>
            </a:r>
          </a:p>
          <a:p>
            <a:pPr lvl="1"/>
            <a:r>
              <a:rPr lang="en-US" dirty="0" smtClean="0"/>
              <a:t>Serves as a blueprint for spending the project’s funds</a:t>
            </a:r>
          </a:p>
          <a:p>
            <a:pPr lvl="1"/>
            <a:r>
              <a:rPr lang="en-US" dirty="0" smtClean="0"/>
              <a:t>Accurate assessment of all costs that are deemed necessary and reasonable</a:t>
            </a:r>
          </a:p>
          <a:p>
            <a:pPr marL="457200" lvl="1" indent="0">
              <a:buNone/>
            </a:pPr>
            <a:endParaRPr lang="en-US" dirty="0" smtClean="0"/>
          </a:p>
          <a:p>
            <a:r>
              <a:rPr lang="en-US" dirty="0" smtClean="0"/>
              <a:t>Helps reviewers determine how the project will be conducted</a:t>
            </a:r>
          </a:p>
          <a:p>
            <a:pPr lvl="1"/>
            <a:r>
              <a:rPr lang="en-US" dirty="0" smtClean="0"/>
              <a:t>Budget details usually reveal whether a proposed project has been carefully planned and may ultimately be </a:t>
            </a:r>
            <a:r>
              <a:rPr lang="en-US" b="1" dirty="0" smtClean="0"/>
              <a:t>feasible.</a:t>
            </a:r>
          </a:p>
          <a:p>
            <a:pPr lvl="1"/>
            <a:endParaRPr lang="en-US" b="1" dirty="0"/>
          </a:p>
          <a:p>
            <a:r>
              <a:rPr lang="en-US" dirty="0" smtClean="0"/>
              <a:t>Integral part of the obligation to the sponsor</a:t>
            </a:r>
          </a:p>
          <a:p>
            <a:pPr lvl="1"/>
            <a:r>
              <a:rPr lang="en-US" dirty="0" smtClean="0"/>
              <a:t>Particularly regarding time/effort commitments</a:t>
            </a:r>
          </a:p>
        </p:txBody>
      </p:sp>
    </p:spTree>
    <p:extLst>
      <p:ext uri="{BB962C8B-B14F-4D97-AF65-F5344CB8AC3E}">
        <p14:creationId xmlns:p14="http://schemas.microsoft.com/office/powerpoint/2010/main" val="193196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6BA15F-D472-41CC-9F88-E8047290CE98}" type="slidenum">
              <a:rPr lang="en-US" altLang="en-US"/>
              <a:pPr eaLnBrk="1" hangingPunct="1"/>
              <a:t>13</a:t>
            </a:fld>
            <a:endParaRPr lang="en-US" altLang="en-US"/>
          </a:p>
        </p:txBody>
      </p:sp>
      <p:sp>
        <p:nvSpPr>
          <p:cNvPr id="27651" name="Rectangle 2"/>
          <p:cNvSpPr>
            <a:spLocks noGrp="1" noChangeArrowheads="1"/>
          </p:cNvSpPr>
          <p:nvPr>
            <p:ph type="title"/>
          </p:nvPr>
        </p:nvSpPr>
        <p:spPr>
          <a:xfrm>
            <a:off x="2057400" y="685800"/>
            <a:ext cx="8153400" cy="762000"/>
          </a:xfrm>
        </p:spPr>
        <p:txBody>
          <a:bodyPr>
            <a:noAutofit/>
          </a:bodyPr>
          <a:lstStyle/>
          <a:p>
            <a:pPr algn="ctr" eaLnBrk="1" hangingPunct="1"/>
            <a:r>
              <a:rPr lang="en-US" altLang="en-US" b="1" dirty="0">
                <a:solidFill>
                  <a:schemeClr val="accent6">
                    <a:lumMod val="50000"/>
                  </a:schemeClr>
                </a:solidFill>
              </a:rPr>
              <a:t>How is the budget used by Reviewers and Program Officials?</a:t>
            </a:r>
          </a:p>
        </p:txBody>
      </p:sp>
      <p:sp>
        <p:nvSpPr>
          <p:cNvPr id="27652" name="Rectangle 3"/>
          <p:cNvSpPr>
            <a:spLocks noGrp="1" noChangeArrowheads="1"/>
          </p:cNvSpPr>
          <p:nvPr>
            <p:ph type="body" idx="1"/>
          </p:nvPr>
        </p:nvSpPr>
        <p:spPr>
          <a:xfrm>
            <a:off x="596348" y="1987826"/>
            <a:ext cx="9766852" cy="4443138"/>
          </a:xfrm>
        </p:spPr>
        <p:txBody>
          <a:bodyPr/>
          <a:lstStyle/>
          <a:p>
            <a:pPr eaLnBrk="1" hangingPunct="1"/>
            <a:r>
              <a:rPr lang="en-US" altLang="en-US" dirty="0" smtClean="0"/>
              <a:t>The budget reveals the applicant’s understanding of what it takes to accomplish the proposed research</a:t>
            </a:r>
          </a:p>
          <a:p>
            <a:pPr marL="0" indent="0" eaLnBrk="1" hangingPunct="1">
              <a:buNone/>
            </a:pPr>
            <a:endParaRPr lang="en-US" altLang="en-US" dirty="0" smtClean="0"/>
          </a:p>
          <a:p>
            <a:pPr eaLnBrk="1" hangingPunct="1"/>
            <a:r>
              <a:rPr lang="en-US" altLang="en-US" dirty="0" smtClean="0"/>
              <a:t>However, the budget is </a:t>
            </a:r>
            <a:r>
              <a:rPr lang="en-US" altLang="en-US" b="1" u="sng" dirty="0" smtClean="0"/>
              <a:t>not</a:t>
            </a:r>
            <a:r>
              <a:rPr lang="en-US" altLang="en-US" dirty="0" smtClean="0"/>
              <a:t> used to assess scientific merit and is reviewed after the scientific merit is assessed</a:t>
            </a:r>
          </a:p>
          <a:p>
            <a:pPr algn="ctr" eaLnBrk="1" hangingPunct="1">
              <a:buFont typeface="Wingdings" panose="05000000000000000000" pitchFamily="2" charset="2"/>
              <a:buNone/>
            </a:pPr>
            <a:endParaRPr lang="en-US" altLang="en-US" sz="3200" b="1" dirty="0" smtClean="0"/>
          </a:p>
          <a:p>
            <a:pPr algn="ctr" eaLnBrk="1" hangingPunct="1">
              <a:buFont typeface="Wingdings" panose="05000000000000000000" pitchFamily="2" charset="2"/>
              <a:buNone/>
            </a:pPr>
            <a:r>
              <a:rPr lang="en-US" altLang="en-US" sz="3200" b="1" dirty="0" smtClean="0"/>
              <a:t>RULE </a:t>
            </a:r>
            <a:r>
              <a:rPr lang="en-US" altLang="en-US" sz="3200" b="1" dirty="0"/>
              <a:t>1: Develop a Realistic Budget!</a:t>
            </a:r>
            <a:r>
              <a:rPr lang="en-US" altLang="en-US" sz="3200" dirty="0"/>
              <a:t> </a:t>
            </a:r>
          </a:p>
          <a:p>
            <a:pPr algn="ctr" eaLnBrk="1" hangingPunct="1">
              <a:buFont typeface="Wingdings" panose="05000000000000000000" pitchFamily="2" charset="2"/>
              <a:buNone/>
            </a:pPr>
            <a:r>
              <a:rPr lang="en-US" altLang="en-US" sz="3200" b="1" dirty="0"/>
              <a:t>RULE 2: Justify Needs!</a:t>
            </a:r>
          </a:p>
        </p:txBody>
      </p:sp>
    </p:spTree>
    <p:extLst>
      <p:ext uri="{BB962C8B-B14F-4D97-AF65-F5344CB8AC3E}">
        <p14:creationId xmlns:p14="http://schemas.microsoft.com/office/powerpoint/2010/main" val="156010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Writing a Budget Justification</a:t>
            </a:r>
            <a:endParaRPr lang="en-US" dirty="0"/>
          </a:p>
        </p:txBody>
      </p:sp>
      <p:sp>
        <p:nvSpPr>
          <p:cNvPr id="3" name="Content Placeholder 2"/>
          <p:cNvSpPr>
            <a:spLocks noGrp="1"/>
          </p:cNvSpPr>
          <p:nvPr>
            <p:ph idx="1"/>
          </p:nvPr>
        </p:nvSpPr>
        <p:spPr/>
        <p:txBody>
          <a:bodyPr/>
          <a:lstStyle/>
          <a:p>
            <a:r>
              <a:rPr lang="en-US" dirty="0" smtClean="0"/>
              <a:t>Most sponsors require you to submit a budget justification, also called a budget narrative</a:t>
            </a:r>
          </a:p>
          <a:p>
            <a:endParaRPr lang="en-US" dirty="0"/>
          </a:p>
          <a:p>
            <a:r>
              <a:rPr lang="en-US" dirty="0" smtClean="0"/>
              <a:t>Allows you to explain the need for each line item in the budget</a:t>
            </a:r>
          </a:p>
          <a:p>
            <a:endParaRPr lang="en-US" dirty="0"/>
          </a:p>
          <a:p>
            <a:r>
              <a:rPr lang="en-US" dirty="0" smtClean="0"/>
              <a:t>Shows the breakdown of calculations used to arrive at amounts included in the budget</a:t>
            </a:r>
            <a:endParaRPr lang="en-US" dirty="0"/>
          </a:p>
        </p:txBody>
      </p:sp>
    </p:spTree>
    <p:extLst>
      <p:ext uri="{BB962C8B-B14F-4D97-AF65-F5344CB8AC3E}">
        <p14:creationId xmlns:p14="http://schemas.microsoft.com/office/powerpoint/2010/main" val="3797790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6">
                    <a:lumMod val="50000"/>
                  </a:schemeClr>
                </a:solidFill>
              </a:rPr>
              <a:t>Helpful Tips</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sz="2600" dirty="0"/>
              <a:t>When constructing a budget justification, follow the same order as that in the itemized budget or sponsor's budget form, so reviewers can easily compare the two documents</a:t>
            </a:r>
            <a:r>
              <a:rPr lang="en-US" sz="2600" dirty="0" smtClean="0"/>
              <a:t>.</a:t>
            </a:r>
          </a:p>
          <a:p>
            <a:pPr marL="0" indent="0">
              <a:buNone/>
            </a:pPr>
            <a:endParaRPr lang="en-US" sz="2600" dirty="0"/>
          </a:p>
          <a:p>
            <a:r>
              <a:rPr lang="en-US" sz="2600" dirty="0"/>
              <a:t>Check to see if the sponsor limits the page length for the justification</a:t>
            </a:r>
            <a:r>
              <a:rPr lang="en-US" sz="2600" dirty="0" smtClean="0"/>
              <a:t>.</a:t>
            </a:r>
          </a:p>
          <a:p>
            <a:pPr marL="0" indent="0">
              <a:buNone/>
            </a:pPr>
            <a:endParaRPr lang="en-US" sz="2600" dirty="0"/>
          </a:p>
          <a:p>
            <a:r>
              <a:rPr lang="en-US" sz="2600" dirty="0"/>
              <a:t>Be sure everything in your budget and budget justification is referenced in the proposal description/narrative as well—and be sure everything mentioned in your proposal description that would incur cost is explained in the budget and budget justification!</a:t>
            </a:r>
          </a:p>
          <a:p>
            <a:pPr marL="0" indent="0">
              <a:buNone/>
            </a:pPr>
            <a:endParaRPr lang="en-US" dirty="0"/>
          </a:p>
        </p:txBody>
      </p:sp>
    </p:spTree>
    <p:extLst>
      <p:ext uri="{BB962C8B-B14F-4D97-AF65-F5344CB8AC3E}">
        <p14:creationId xmlns:p14="http://schemas.microsoft.com/office/powerpoint/2010/main" val="166561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Budget Life Cycle</a:t>
            </a:r>
            <a:endParaRPr lang="en-US" b="1" dirty="0">
              <a:solidFill>
                <a:schemeClr val="accent6">
                  <a:lumMod val="50000"/>
                </a:schemeClr>
              </a:solidFill>
            </a:endParaRPr>
          </a:p>
        </p:txBody>
      </p:sp>
      <p:pic>
        <p:nvPicPr>
          <p:cNvPr id="8" name="Content Placeholder 7"/>
          <p:cNvPicPr>
            <a:picLocks noGrp="1" noChangeAspect="1"/>
          </p:cNvPicPr>
          <p:nvPr>
            <p:ph idx="1"/>
          </p:nvPr>
        </p:nvPicPr>
        <p:blipFill>
          <a:blip r:embed="rId2"/>
          <a:stretch>
            <a:fillRect/>
          </a:stretch>
        </p:blipFill>
        <p:spPr>
          <a:xfrm>
            <a:off x="4273826" y="1440298"/>
            <a:ext cx="3677478" cy="5168557"/>
          </a:xfrm>
          <a:prstGeom prst="rect">
            <a:avLst/>
          </a:prstGeom>
        </p:spPr>
      </p:pic>
    </p:spTree>
    <p:extLst>
      <p:ext uri="{BB962C8B-B14F-4D97-AF65-F5344CB8AC3E}">
        <p14:creationId xmlns:p14="http://schemas.microsoft.com/office/powerpoint/2010/main" val="2803981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b="1" dirty="0" smtClean="0">
                <a:solidFill>
                  <a:schemeClr val="accent6">
                    <a:lumMod val="50000"/>
                  </a:schemeClr>
                </a:solidFill>
              </a:rPr>
              <a:t>Any Questions?</a:t>
            </a:r>
          </a:p>
          <a:p>
            <a:pPr marL="0" indent="0" algn="ctr">
              <a:buNone/>
            </a:pPr>
            <a:endParaRPr lang="en-US" sz="4400" b="1" dirty="0">
              <a:solidFill>
                <a:schemeClr val="accent6">
                  <a:lumMod val="50000"/>
                </a:schemeClr>
              </a:solidFill>
            </a:endParaRPr>
          </a:p>
          <a:p>
            <a:pPr marL="0" indent="0" algn="ctr">
              <a:buNone/>
            </a:pPr>
            <a:endParaRPr lang="en-US" sz="4400" b="1" dirty="0">
              <a:solidFill>
                <a:schemeClr val="accent6">
                  <a:lumMod val="50000"/>
                </a:schemeClr>
              </a:solidFill>
            </a:endParaRPr>
          </a:p>
        </p:txBody>
      </p:sp>
      <p:pic>
        <p:nvPicPr>
          <p:cNvPr id="4" name="Picture 3"/>
          <p:cNvPicPr>
            <a:picLocks noChangeAspect="1"/>
          </p:cNvPicPr>
          <p:nvPr/>
        </p:nvPicPr>
        <p:blipFill>
          <a:blip r:embed="rId2"/>
          <a:stretch>
            <a:fillRect/>
          </a:stretch>
        </p:blipFill>
        <p:spPr>
          <a:xfrm>
            <a:off x="4121737" y="2820418"/>
            <a:ext cx="3948526" cy="3198554"/>
          </a:xfrm>
          <a:prstGeom prst="rect">
            <a:avLst/>
          </a:prstGeom>
        </p:spPr>
      </p:pic>
    </p:spTree>
    <p:extLst>
      <p:ext uri="{BB962C8B-B14F-4D97-AF65-F5344CB8AC3E}">
        <p14:creationId xmlns:p14="http://schemas.microsoft.com/office/powerpoint/2010/main" val="4191526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6">
                    <a:lumMod val="50000"/>
                  </a:schemeClr>
                </a:solidFill>
              </a:rPr>
              <a:t>Where do I begin?</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dirty="0" smtClean="0"/>
              <a:t>The Funding Solicitation</a:t>
            </a:r>
          </a:p>
          <a:p>
            <a:pPr lvl="1"/>
            <a:r>
              <a:rPr lang="en-US" dirty="0" smtClean="0"/>
              <a:t>RFAs: Research Funding Announcements</a:t>
            </a:r>
          </a:p>
          <a:p>
            <a:pPr lvl="1"/>
            <a:r>
              <a:rPr lang="en-US" dirty="0" smtClean="0"/>
              <a:t>RFPs: Request for Proposals</a:t>
            </a:r>
          </a:p>
          <a:p>
            <a:pPr lvl="1"/>
            <a:r>
              <a:rPr lang="en-US" dirty="0" smtClean="0"/>
              <a:t>PAs: Program Announcements</a:t>
            </a:r>
          </a:p>
          <a:p>
            <a:pPr lvl="1"/>
            <a:r>
              <a:rPr lang="en-US" dirty="0" smtClean="0"/>
              <a:t>FOAs: Funding Opportunity Announcements</a:t>
            </a:r>
            <a:endParaRPr lang="en-US" dirty="0"/>
          </a:p>
          <a:p>
            <a:pPr marL="457200" lvl="1" indent="0">
              <a:buNone/>
            </a:pPr>
            <a:endParaRPr lang="en-US" dirty="0"/>
          </a:p>
          <a:p>
            <a:r>
              <a:rPr lang="en-US" dirty="0" smtClean="0"/>
              <a:t>The solicitation will provide the proposal guidelines</a:t>
            </a:r>
          </a:p>
          <a:p>
            <a:pPr lvl="1"/>
            <a:r>
              <a:rPr lang="en-US" dirty="0" smtClean="0"/>
              <a:t>Type of budget to use (there may be an agency specific template)</a:t>
            </a:r>
          </a:p>
          <a:p>
            <a:pPr lvl="1"/>
            <a:r>
              <a:rPr lang="en-US" dirty="0" smtClean="0"/>
              <a:t>Costs limitations (direct vs. indirect)</a:t>
            </a:r>
          </a:p>
          <a:p>
            <a:pPr lvl="1"/>
            <a:r>
              <a:rPr lang="en-US" dirty="0" smtClean="0"/>
              <a:t>Budgetary restrictions</a:t>
            </a:r>
          </a:p>
          <a:p>
            <a:pPr lvl="1"/>
            <a:endParaRPr lang="en-US" dirty="0"/>
          </a:p>
        </p:txBody>
      </p:sp>
    </p:spTree>
    <p:extLst>
      <p:ext uri="{BB962C8B-B14F-4D97-AF65-F5344CB8AC3E}">
        <p14:creationId xmlns:p14="http://schemas.microsoft.com/office/powerpoint/2010/main" val="2825193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Types of Budgets</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sz="3600" dirty="0" smtClean="0"/>
              <a:t>Modular vs. Itemized/Detailed</a:t>
            </a:r>
          </a:p>
          <a:p>
            <a:pPr marL="457200" lvl="1" indent="0">
              <a:buNone/>
            </a:pPr>
            <a:endParaRPr lang="en-US" sz="3200" dirty="0" smtClean="0"/>
          </a:p>
          <a:p>
            <a:pPr lvl="1"/>
            <a:r>
              <a:rPr lang="en-US" sz="3200" b="1" dirty="0" smtClean="0"/>
              <a:t>Modular</a:t>
            </a:r>
            <a:r>
              <a:rPr lang="en-US" sz="3200" dirty="0" smtClean="0"/>
              <a:t>: simplified, requests are in lump sums of $25,000 modules</a:t>
            </a:r>
          </a:p>
          <a:p>
            <a:pPr lvl="1"/>
            <a:endParaRPr lang="en-US" sz="3200" dirty="0"/>
          </a:p>
          <a:p>
            <a:pPr lvl="1"/>
            <a:r>
              <a:rPr lang="en-US" sz="3200" b="1" dirty="0" smtClean="0"/>
              <a:t>Itemized</a:t>
            </a:r>
            <a:r>
              <a:rPr lang="en-US" sz="3200" dirty="0" smtClean="0"/>
              <a:t>: line-item detail is provided for each year of the project</a:t>
            </a:r>
            <a:endParaRPr lang="en-US" sz="3200" dirty="0"/>
          </a:p>
        </p:txBody>
      </p:sp>
    </p:spTree>
    <p:extLst>
      <p:ext uri="{BB962C8B-B14F-4D97-AF65-F5344CB8AC3E}">
        <p14:creationId xmlns:p14="http://schemas.microsoft.com/office/powerpoint/2010/main" val="84188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8990" y="0"/>
            <a:ext cx="9612958" cy="6870940"/>
          </a:xfrm>
          <a:prstGeom prst="rect">
            <a:avLst/>
          </a:prstGeom>
        </p:spPr>
      </p:pic>
    </p:spTree>
    <p:extLst>
      <p:ext uri="{BB962C8B-B14F-4D97-AF65-F5344CB8AC3E}">
        <p14:creationId xmlns:p14="http://schemas.microsoft.com/office/powerpoint/2010/main" val="3919609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703" y="27137"/>
            <a:ext cx="6858594" cy="6803726"/>
          </a:xfrm>
          <a:prstGeom prst="rect">
            <a:avLst/>
          </a:prstGeom>
        </p:spPr>
      </p:pic>
    </p:spTree>
    <p:extLst>
      <p:ext uri="{BB962C8B-B14F-4D97-AF65-F5344CB8AC3E}">
        <p14:creationId xmlns:p14="http://schemas.microsoft.com/office/powerpoint/2010/main" val="101909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3942" y="-297"/>
            <a:ext cx="6208901" cy="6858594"/>
          </a:xfrm>
          <a:prstGeom prst="rect">
            <a:avLst/>
          </a:prstGeom>
        </p:spPr>
      </p:pic>
    </p:spTree>
    <p:extLst>
      <p:ext uri="{BB962C8B-B14F-4D97-AF65-F5344CB8AC3E}">
        <p14:creationId xmlns:p14="http://schemas.microsoft.com/office/powerpoint/2010/main" val="3207862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Costs Limitations</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sz="2000" b="1" dirty="0"/>
              <a:t>Direct </a:t>
            </a:r>
            <a:r>
              <a:rPr lang="en-US" sz="2000" b="1" dirty="0" smtClean="0"/>
              <a:t>costs: </a:t>
            </a:r>
            <a:r>
              <a:rPr lang="en-US" sz="2000" dirty="0"/>
              <a:t>are costs that can be identified specifically with a particular sponsored project, an instructional or institutional activity, or one that can be directly assigned to such activities relatively easily with a high degree of accuracy. These costs include expenditures for project personnel salaries and employee benefits, supplies, travel, equipment, telephones, and postage. All direct cost items must be included in the budget. </a:t>
            </a:r>
            <a:endParaRPr lang="en-US" sz="2000" dirty="0" smtClean="0"/>
          </a:p>
          <a:p>
            <a:endParaRPr lang="en-US" sz="2000" dirty="0" smtClean="0"/>
          </a:p>
          <a:p>
            <a:r>
              <a:rPr lang="en-US" sz="2000" b="1" dirty="0"/>
              <a:t>Indirect </a:t>
            </a:r>
            <a:r>
              <a:rPr lang="en-US" sz="2000" b="1" dirty="0" smtClean="0"/>
              <a:t>costs: </a:t>
            </a:r>
            <a:r>
              <a:rPr lang="en-US" sz="2000" dirty="0"/>
              <a:t>are incurred by a grantee that cannot be identified specifically with a particular project or program. They include the costs of many services the college provides (procurement, administrative, library, OSP, Technology Transfer Office (TTO), custodial, accounting/finance, and security) as well as building maintenance and depreciation, and utilities. These costs are often referred to as the “cost of doing business”, business overhead, or Facilities and Administrative Costs (F&amp;A). </a:t>
            </a:r>
          </a:p>
        </p:txBody>
      </p:sp>
    </p:spTree>
    <p:extLst>
      <p:ext uri="{BB962C8B-B14F-4D97-AF65-F5344CB8AC3E}">
        <p14:creationId xmlns:p14="http://schemas.microsoft.com/office/powerpoint/2010/main" val="1339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Budgetary Restrictions</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dirty="0" smtClean="0"/>
              <a:t>The funding solicitation will provide information on what costs are can be included in the budget</a:t>
            </a:r>
            <a:r>
              <a:rPr lang="en-US" b="1" dirty="0" smtClean="0"/>
              <a:t>.</a:t>
            </a:r>
          </a:p>
          <a:p>
            <a:pPr fontAlgn="base"/>
            <a:r>
              <a:rPr lang="en-US" b="0" i="0" dirty="0" smtClean="0">
                <a:solidFill>
                  <a:srgbClr val="332222"/>
                </a:solidFill>
                <a:effectLst/>
              </a:rPr>
              <a:t>The basic considerations for determining the </a:t>
            </a:r>
            <a:r>
              <a:rPr lang="en-US" b="0" i="0" dirty="0" err="1" smtClean="0">
                <a:solidFill>
                  <a:srgbClr val="332222"/>
                </a:solidFill>
                <a:effectLst/>
              </a:rPr>
              <a:t>allowability</a:t>
            </a:r>
            <a:r>
              <a:rPr lang="en-US" b="0" i="0" dirty="0" smtClean="0">
                <a:solidFill>
                  <a:srgbClr val="332222"/>
                </a:solidFill>
                <a:effectLst/>
              </a:rPr>
              <a:t> of costs are that they</a:t>
            </a:r>
            <a:r>
              <a:rPr lang="en-US" sz="2600" dirty="0" smtClean="0">
                <a:solidFill>
                  <a:prstClr val="black"/>
                </a:solidFill>
              </a:rPr>
              <a:t> </a:t>
            </a:r>
            <a:r>
              <a:rPr lang="en-US" sz="2600" dirty="0">
                <a:solidFill>
                  <a:prstClr val="black"/>
                </a:solidFill>
              </a:rPr>
              <a:t>be </a:t>
            </a:r>
            <a:r>
              <a:rPr lang="en-US" sz="2600" dirty="0" smtClean="0">
                <a:solidFill>
                  <a:prstClr val="black"/>
                </a:solidFill>
              </a:rPr>
              <a:t>ALLOWABLE</a:t>
            </a:r>
            <a:r>
              <a:rPr lang="en-US" sz="2600" dirty="0">
                <a:solidFill>
                  <a:prstClr val="black"/>
                </a:solidFill>
              </a:rPr>
              <a:t>, </a:t>
            </a:r>
            <a:r>
              <a:rPr lang="en-US" sz="2600" dirty="0" smtClean="0">
                <a:solidFill>
                  <a:prstClr val="black"/>
                </a:solidFill>
              </a:rPr>
              <a:t>ALLOCABLE, and REASONABLE:</a:t>
            </a:r>
          </a:p>
          <a:p>
            <a:pPr lvl="1"/>
            <a:r>
              <a:rPr lang="en-US" dirty="0" smtClean="0"/>
              <a:t>Allowable refers to costs that may be charged to a grant or contract.</a:t>
            </a:r>
          </a:p>
          <a:p>
            <a:pPr lvl="1"/>
            <a:r>
              <a:rPr lang="en-US" dirty="0" smtClean="0"/>
              <a:t>Allocable refers to costs that are necessary for the success of the project.</a:t>
            </a:r>
          </a:p>
          <a:p>
            <a:pPr lvl="1"/>
            <a:r>
              <a:rPr lang="en-US" dirty="0" smtClean="0"/>
              <a:t>Reasonable refers to actions a prudent business person would employ.</a:t>
            </a:r>
          </a:p>
          <a:p>
            <a:pPr lvl="1" fontAlgn="base"/>
            <a:endParaRPr lang="en-US" b="0" i="0" dirty="0" smtClean="0">
              <a:solidFill>
                <a:srgbClr val="332222"/>
              </a:solidFill>
              <a:effectLst/>
            </a:endParaRPr>
          </a:p>
        </p:txBody>
      </p:sp>
      <p:pic>
        <p:nvPicPr>
          <p:cNvPr id="4" name="Picture 3"/>
          <p:cNvPicPr>
            <a:picLocks noChangeAspect="1"/>
          </p:cNvPicPr>
          <p:nvPr/>
        </p:nvPicPr>
        <p:blipFill>
          <a:blip r:embed="rId2"/>
          <a:stretch>
            <a:fillRect/>
          </a:stretch>
        </p:blipFill>
        <p:spPr>
          <a:xfrm>
            <a:off x="8123918" y="4810540"/>
            <a:ext cx="2460427" cy="1720021"/>
          </a:xfrm>
          <a:prstGeom prst="rect">
            <a:avLst/>
          </a:prstGeom>
        </p:spPr>
      </p:pic>
    </p:spTree>
    <p:extLst>
      <p:ext uri="{BB962C8B-B14F-4D97-AF65-F5344CB8AC3E}">
        <p14:creationId xmlns:p14="http://schemas.microsoft.com/office/powerpoint/2010/main" val="282928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50000"/>
                  </a:schemeClr>
                </a:solidFill>
              </a:rPr>
              <a:t>Examples…</a:t>
            </a:r>
            <a:endParaRPr lang="en-US" b="1"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Allowable costs:</a:t>
            </a:r>
          </a:p>
          <a:p>
            <a:pPr marL="0" indent="0">
              <a:buNone/>
            </a:pPr>
            <a:endParaRPr lang="en-US" dirty="0" smtClean="0"/>
          </a:p>
          <a:p>
            <a:pPr lvl="1"/>
            <a:r>
              <a:rPr lang="en-US" dirty="0" smtClean="0"/>
              <a:t>Personnel salary and fringe benefits (senior/key personnel, other personnel)</a:t>
            </a:r>
          </a:p>
          <a:p>
            <a:pPr marL="914400" lvl="2" indent="0">
              <a:buNone/>
            </a:pPr>
            <a:endParaRPr lang="en-US" dirty="0"/>
          </a:p>
          <a:p>
            <a:pPr marL="914400" lvl="2" indent="0">
              <a:buNone/>
            </a:pPr>
            <a:r>
              <a:rPr lang="en-US" sz="2400" b="1" i="1" u="none" strike="noStrike" baseline="0" dirty="0" smtClean="0">
                <a:solidFill>
                  <a:srgbClr val="000000"/>
                </a:solidFill>
                <a:latin typeface="Cambria" panose="02040503050406030204" pitchFamily="18" charset="0"/>
              </a:rPr>
              <a:t>Definition of Key Personnel: </a:t>
            </a:r>
            <a:r>
              <a:rPr lang="en-US" sz="2400" b="1" i="0" u="none" strike="noStrike" baseline="0" dirty="0" smtClean="0">
                <a:solidFill>
                  <a:srgbClr val="000000"/>
                </a:solidFill>
                <a:latin typeface="Cambria" panose="02040503050406030204" pitchFamily="18" charset="0"/>
              </a:rPr>
              <a:t>“Key personnel are defined as all individuals who contribute in a substantive way to the scientific development or execution of the project, whether or not salaries are requested. Typically, these individuals have doctoral or other professional degrees, although individuals at the masters or baccalaureate level should be included if their involvement meets the definition of key personnel.” </a:t>
            </a:r>
            <a:endParaRPr lang="en-US" sz="2400" dirty="0"/>
          </a:p>
        </p:txBody>
      </p:sp>
    </p:spTree>
    <p:extLst>
      <p:ext uri="{BB962C8B-B14F-4D97-AF65-F5344CB8AC3E}">
        <p14:creationId xmlns:p14="http://schemas.microsoft.com/office/powerpoint/2010/main" val="3348796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773</Words>
  <Application>Microsoft Office PowerPoint</Application>
  <PresentationFormat>Widescreen</PresentationFormat>
  <Paragraphs>89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Times New Roman</vt:lpstr>
      <vt:lpstr>Wingdings</vt:lpstr>
      <vt:lpstr>Office Theme</vt:lpstr>
      <vt:lpstr>Preparing your Research Proposal Budget &amp; Budget Justification</vt:lpstr>
      <vt:lpstr>Where do I begin?</vt:lpstr>
      <vt:lpstr>Types of Budgets</vt:lpstr>
      <vt:lpstr>PowerPoint Presentation</vt:lpstr>
      <vt:lpstr>PowerPoint Presentation</vt:lpstr>
      <vt:lpstr>PowerPoint Presentation</vt:lpstr>
      <vt:lpstr>Costs Limitations</vt:lpstr>
      <vt:lpstr>Budgetary Restrictions</vt:lpstr>
      <vt:lpstr>Examples…</vt:lpstr>
      <vt:lpstr>Examples of Allowable Costs (cont.)</vt:lpstr>
      <vt:lpstr>Examples of Unallowable Costs</vt:lpstr>
      <vt:lpstr>Purpose and Importance of a Budget</vt:lpstr>
      <vt:lpstr>How is the budget used by Reviewers and Program Officials?</vt:lpstr>
      <vt:lpstr>Writing a Budget Justification</vt:lpstr>
      <vt:lpstr>Helpful Tips</vt:lpstr>
      <vt:lpstr>Budget Life Cycle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Bryan</dc:creator>
  <cp:lastModifiedBy>Michelle Perkins</cp:lastModifiedBy>
  <cp:revision>16</cp:revision>
  <cp:lastPrinted>2016-11-03T20:33:08Z</cp:lastPrinted>
  <dcterms:created xsi:type="dcterms:W3CDTF">2016-11-03T18:36:43Z</dcterms:created>
  <dcterms:modified xsi:type="dcterms:W3CDTF">2016-11-09T19:05:15Z</dcterms:modified>
</cp:coreProperties>
</file>