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8" r:id="rId3"/>
    <p:sldId id="281" r:id="rId4"/>
    <p:sldId id="279" r:id="rId5"/>
    <p:sldId id="277" r:id="rId6"/>
    <p:sldId id="301" r:id="rId7"/>
    <p:sldId id="280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86" r:id="rId16"/>
    <p:sldId id="290" r:id="rId17"/>
    <p:sldId id="291" r:id="rId18"/>
    <p:sldId id="292" r:id="rId19"/>
    <p:sldId id="293" r:id="rId20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B55EEFD-2495-4105-B5C7-6F727E77853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76A79F0-76AC-4301-90DC-F196C2544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DB85D30-DA8C-43A9-B09D-311AEA4CD3FB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5E11ABE-5BF6-41F6-B9CA-A4142E07A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1ABE-5BF6-41F6-B9CA-A4142E07A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D8D3-3625-8E4D-9575-38B1A4137ED1}" type="datetimeFigureOut">
              <a:rPr lang="en-US" smtClean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4B45-C80F-EF41-8B64-61ED29DE85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091722 nursing slide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4448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Statistics 101: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The 95% Rule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8364" y="4490114"/>
            <a:ext cx="8789157" cy="10918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David Newman, PhD</a:t>
            </a:r>
            <a:endParaRPr lang="en-US" sz="4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Sample t-test (Dependent)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5"/>
          <a:stretch/>
        </p:blipFill>
        <p:spPr bwMode="auto">
          <a:xfrm>
            <a:off x="0" y="1676566"/>
            <a:ext cx="3102358" cy="263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691293"/>
            <a:ext cx="7505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 t-test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5" y="1857374"/>
            <a:ext cx="4674358" cy="107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54" y="3268568"/>
            <a:ext cx="4124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" y="4623487"/>
            <a:ext cx="85439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474102" y="3741829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28461" y="5621193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59266" y="5621193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8325" y="5621193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8663" y="3712992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Significant correlation.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9181" y="6001313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 Difference from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9290" y="5976037"/>
            <a:ext cx="161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T(75)=-12.212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8663" y="5941497"/>
            <a:ext cx="161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&lt;.001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 t-test 2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9793"/>
            <a:ext cx="38957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" y="3255145"/>
            <a:ext cx="7629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29050" y="4339987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20686" y="4339987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22450" y="4339987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5679" y="2431575"/>
            <a:ext cx="450377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54313" y="2140088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Significant correlation.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169" y="5062983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 Difference from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(1_Way)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-1545" r="47282" b="62381"/>
          <a:stretch/>
        </p:blipFill>
        <p:spPr bwMode="auto">
          <a:xfrm>
            <a:off x="122830" y="1600247"/>
            <a:ext cx="3439236" cy="226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22" y="4085871"/>
            <a:ext cx="5368575" cy="257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- 2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431"/>
            <a:ext cx="4787166" cy="24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32" y="3623617"/>
            <a:ext cx="4909360" cy="321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7443" y="2170795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Post Hoc…</a:t>
            </a:r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4640239" y="2355461"/>
            <a:ext cx="6472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8695" y="4186184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LSD &amp; </a:t>
            </a:r>
            <a:r>
              <a:rPr lang="en-US" dirty="0" err="1" smtClean="0">
                <a:solidFill>
                  <a:srgbClr val="FF0000"/>
                </a:solidFill>
              </a:rPr>
              <a:t>Bonferroni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6832" y="4101095"/>
            <a:ext cx="978374" cy="53951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- 3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195"/>
            <a:ext cx="5334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17" y="3248168"/>
            <a:ext cx="2486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602176" y="3807725"/>
            <a:ext cx="1149753" cy="27295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02176" y="4983707"/>
            <a:ext cx="1149753" cy="3548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83980" y="4220370"/>
            <a:ext cx="1945871" cy="27201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9931" y="2540127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</a:t>
            </a:r>
            <a:r>
              <a:rPr lang="en-US" dirty="0" smtClean="0">
                <a:solidFill>
                  <a:srgbClr val="FF0000"/>
                </a:solidFill>
              </a:rPr>
              <a:t>Options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5287443" y="2719191"/>
            <a:ext cx="442488" cy="5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-4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" y="1732424"/>
            <a:ext cx="530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399" y="4334767"/>
            <a:ext cx="26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60309" y="4119981"/>
            <a:ext cx="156949" cy="2540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500564"/>
            <a:ext cx="6610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ANOVA-5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3" y="1792347"/>
            <a:ext cx="2981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93075" y="2238233"/>
            <a:ext cx="630853" cy="6113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12" y="2924750"/>
            <a:ext cx="266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Non-significant </a:t>
            </a:r>
            <a:r>
              <a:rPr lang="en-US" dirty="0" err="1" smtClean="0">
                <a:solidFill>
                  <a:srgbClr val="FF0000"/>
                </a:solidFill>
              </a:rPr>
              <a:t>Levene’s</a:t>
            </a:r>
            <a:r>
              <a:rPr lang="en-US" dirty="0" smtClean="0">
                <a:solidFill>
                  <a:srgbClr val="FF0000"/>
                </a:solidFill>
              </a:rPr>
              <a:t> test for equal variances… GOOD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90" y="3327062"/>
            <a:ext cx="4819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783987" y="3853523"/>
            <a:ext cx="630853" cy="6113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48051" y="3848080"/>
            <a:ext cx="630853" cy="6113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13982" y="4700652"/>
            <a:ext cx="2668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Statistically Significant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[F(2,73)=17.95,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&lt;.001]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 which Caseworkers are significantly different?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ANOVA-6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9" y="1855752"/>
            <a:ext cx="8116217" cy="38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45708" y="2906974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0884" y="3212221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2925" y="3632580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69308" y="2909249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69307" y="3214943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69306" y="3632580"/>
            <a:ext cx="630853" cy="30569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4525" y="5745707"/>
            <a:ext cx="686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CW 1&lt; CW 2,     CW 1 &lt; CW 3,    CW2&gt; CW 3</a:t>
            </a:r>
          </a:p>
        </p:txBody>
      </p:sp>
    </p:spTree>
    <p:extLst>
      <p:ext uri="{BB962C8B-B14F-4D97-AF65-F5344CB8AC3E}">
        <p14:creationId xmlns:p14="http://schemas.microsoft.com/office/powerpoint/2010/main" val="1599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7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/>
          <a:stretch/>
        </p:blipFill>
        <p:spPr bwMode="auto">
          <a:xfrm>
            <a:off x="1610436" y="1954545"/>
            <a:ext cx="5805771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7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456"/>
            <a:ext cx="8229600" cy="1143000"/>
          </a:xfrm>
        </p:spPr>
        <p:txBody>
          <a:bodyPr/>
          <a:lstStyle/>
          <a:p>
            <a:r>
              <a:rPr lang="en-US" dirty="0" smtClean="0"/>
              <a:t>Levels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Nominal</a:t>
            </a:r>
          </a:p>
          <a:p>
            <a:pPr marL="0" indent="0">
              <a:buNone/>
            </a:pPr>
            <a:r>
              <a:rPr lang="en-US" dirty="0" smtClean="0"/>
              <a:t>	Ordinal</a:t>
            </a:r>
          </a:p>
          <a:p>
            <a:pPr marL="0" indent="0">
              <a:buNone/>
            </a:pPr>
            <a:r>
              <a:rPr lang="en-US" dirty="0" smtClean="0"/>
              <a:t>	Interval</a:t>
            </a:r>
          </a:p>
          <a:p>
            <a:pPr marL="0" indent="0">
              <a:buNone/>
            </a:pPr>
            <a:r>
              <a:rPr lang="en-US" dirty="0" smtClean="0"/>
              <a:t>	Ratio</a:t>
            </a:r>
          </a:p>
          <a:p>
            <a:pPr marL="0" indent="0">
              <a:buNone/>
            </a:pPr>
            <a:r>
              <a:rPr lang="en-US" dirty="0" smtClean="0"/>
              <a:t>	Binary--- </a:t>
            </a:r>
            <a:r>
              <a:rPr lang="en-US" sz="2400" dirty="0" smtClean="0"/>
              <a:t>The Magic Variable </a:t>
            </a:r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2470245" y="2347416"/>
            <a:ext cx="341194" cy="8461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470245" y="3577986"/>
            <a:ext cx="341194" cy="83024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5216" y="4544705"/>
            <a:ext cx="20062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47916" y="2508886"/>
            <a:ext cx="192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Categorical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47916" y="3731496"/>
            <a:ext cx="192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Continuous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9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6134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Are you testing the differences between groups or across time?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T-test (Independent and paired sample) / ANOVA (ANCOVA, RM ANOVA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dirty="0" smtClean="0"/>
              <a:t>Are you testing relationships between variables?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Correlations/ Multiple Linear Regression 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many dependent variables (DV)?</a:t>
            </a:r>
          </a:p>
          <a:p>
            <a:pPr marL="400050" lvl="1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1= Univariate/ 2= Multivariate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</a:t>
            </a:r>
            <a:r>
              <a:rPr lang="en-US" dirty="0"/>
              <a:t>i</a:t>
            </a:r>
            <a:r>
              <a:rPr lang="en-US" dirty="0" smtClean="0"/>
              <a:t>ndependent variables (IV)?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T-test Vs ANOVA and Correlation Vs Multiple Linear Regression </a:t>
            </a:r>
            <a:endParaRPr lang="en-US" sz="19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What is the level of data for the DV &amp; IV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Paramedic Vs Nonparametric </a:t>
            </a:r>
            <a:endParaRPr lang="en-US" sz="19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265"/>
            <a:ext cx="9144000" cy="48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04"/>
            <a:ext cx="8229600" cy="1143000"/>
          </a:xfrm>
        </p:spPr>
        <p:txBody>
          <a:bodyPr/>
          <a:lstStyle/>
          <a:p>
            <a:r>
              <a:rPr lang="en-US" dirty="0" smtClean="0"/>
              <a:t>Converting to 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46461"/>
              </p:ext>
            </p:extLst>
          </p:nvPr>
        </p:nvGraphicFramePr>
        <p:xfrm>
          <a:off x="341194" y="2579424"/>
          <a:ext cx="8557146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4278573"/>
                <a:gridCol w="4278573"/>
              </a:tblGrid>
              <a:tr h="45201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Test of Significance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Effect Size 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14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χ</a:t>
                      </a:r>
                      <a:r>
                        <a:rPr lang="en-US" sz="2000" i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(χ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/(χ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+N))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339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014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z/N</a:t>
                      </a:r>
                      <a:r>
                        <a:rPr lang="en-US" sz="20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39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014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(t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/(t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+(n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+n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-2)))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339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014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r=(F*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df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/(F*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df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+df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))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1/2    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302" y="1724070"/>
            <a:ext cx="8571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Calculating Effect Size in Terms of r from Various Test of Statistical Significances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χ</a:t>
            </a:r>
            <a:r>
              <a:rPr kumimoji="0" lang="en-US" altLang="en-US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chi-square. N = sample size. 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degrees of freedom.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Only </a:t>
            </a:r>
            <a:r>
              <a:rPr lang="en-US" dirty="0" err="1" smtClean="0"/>
              <a:t>Fromula</a:t>
            </a:r>
            <a:r>
              <a:rPr lang="en-US" dirty="0" smtClean="0"/>
              <a:t>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600200"/>
            <a:ext cx="865268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Y=</a:t>
            </a:r>
            <a:r>
              <a:rPr lang="el-GR" sz="2800" dirty="0" smtClean="0"/>
              <a:t>β</a:t>
            </a:r>
            <a:r>
              <a:rPr lang="en-US" sz="1600" dirty="0" smtClean="0"/>
              <a:t>0</a:t>
            </a:r>
            <a:r>
              <a:rPr lang="en-US" sz="2800" dirty="0" smtClean="0"/>
              <a:t> + </a:t>
            </a:r>
            <a:r>
              <a:rPr lang="el-GR" sz="2800" dirty="0" smtClean="0"/>
              <a:t>β</a:t>
            </a:r>
            <a:r>
              <a:rPr lang="en-US" sz="1600" dirty="0" smtClean="0"/>
              <a:t>1</a:t>
            </a:r>
            <a:r>
              <a:rPr lang="en-US" sz="2800" dirty="0" smtClean="0"/>
              <a:t>(Predictor </a:t>
            </a:r>
            <a:r>
              <a:rPr lang="en-US" sz="1600" dirty="0" smtClean="0"/>
              <a:t>1</a:t>
            </a:r>
            <a:r>
              <a:rPr lang="en-US" sz="2800" dirty="0" smtClean="0"/>
              <a:t>) + </a:t>
            </a:r>
            <a:r>
              <a:rPr lang="el-GR" sz="2800" dirty="0" smtClean="0"/>
              <a:t>β</a:t>
            </a:r>
            <a:r>
              <a:rPr lang="en-US" sz="1600" dirty="0" smtClean="0"/>
              <a:t>2</a:t>
            </a:r>
            <a:r>
              <a:rPr lang="en-US" sz="2800" dirty="0" smtClean="0"/>
              <a:t>(Predictor </a:t>
            </a:r>
            <a:r>
              <a:rPr lang="en-US" sz="1600" dirty="0" smtClean="0"/>
              <a:t>2</a:t>
            </a:r>
            <a:r>
              <a:rPr lang="en-US" sz="2800" dirty="0" smtClean="0"/>
              <a:t>) … </a:t>
            </a:r>
            <a:r>
              <a:rPr lang="el-GR" sz="2800" dirty="0" smtClean="0"/>
              <a:t>β</a:t>
            </a:r>
            <a:r>
              <a:rPr lang="en-US" sz="1600" dirty="0" smtClean="0"/>
              <a:t>n</a:t>
            </a:r>
            <a:r>
              <a:rPr lang="en-US" sz="2800" dirty="0" smtClean="0"/>
              <a:t>(Predictor </a:t>
            </a:r>
            <a:r>
              <a:rPr lang="en-US" sz="1600" dirty="0" smtClean="0"/>
              <a:t>n</a:t>
            </a:r>
            <a:r>
              <a:rPr lang="en-US" sz="2800" dirty="0" smtClean="0"/>
              <a:t>) + 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Y=</a:t>
            </a:r>
            <a:r>
              <a:rPr lang="en-US" sz="2800" dirty="0" err="1" smtClean="0"/>
              <a:t>mx+b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7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t-test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3" y="1638098"/>
            <a:ext cx="4840823" cy="27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41740"/>
            <a:ext cx="401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t-test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1767668"/>
            <a:ext cx="4488163" cy="27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/>
          <a:stretch/>
        </p:blipFill>
        <p:spPr bwMode="auto">
          <a:xfrm>
            <a:off x="5390865" y="4539455"/>
            <a:ext cx="2777575" cy="182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t-test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" y="1704133"/>
            <a:ext cx="6130927" cy="11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828"/>
            <a:ext cx="9115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21122" y="4612943"/>
            <a:ext cx="450377" cy="2729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8935" y="5314794"/>
            <a:ext cx="2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significant  So equal variance assumed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48918" y="4590196"/>
            <a:ext cx="450377" cy="2729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5612" y="4612943"/>
            <a:ext cx="450377" cy="2729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7072" y="5331053"/>
            <a:ext cx="133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t(44)=-1.46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3084" y="5377219"/>
            <a:ext cx="266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-test  was not significant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=.151 (t-tailed)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1722 nursing template slide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091722 nursing template slides-1</Template>
  <TotalTime>1101</TotalTime>
  <Words>303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091722 nursing template slides-1</vt:lpstr>
      <vt:lpstr>Statistics 101:  The 95% Rule</vt:lpstr>
      <vt:lpstr>Levels of Data</vt:lpstr>
      <vt:lpstr>Questions To Ask</vt:lpstr>
      <vt:lpstr>PowerPoint Presentation</vt:lpstr>
      <vt:lpstr>Converting to r</vt:lpstr>
      <vt:lpstr>The Only Fromula You Need</vt:lpstr>
      <vt:lpstr>Independent t-test</vt:lpstr>
      <vt:lpstr>Independent t-test</vt:lpstr>
      <vt:lpstr>Independent t-test</vt:lpstr>
      <vt:lpstr>Paired Sample t-test (Dependent)</vt:lpstr>
      <vt:lpstr>Paired Sample t-test 3</vt:lpstr>
      <vt:lpstr>Paired Sample t-test 2</vt:lpstr>
      <vt:lpstr>ANOVA (1_Way)</vt:lpstr>
      <vt:lpstr>ANOVA - 2</vt:lpstr>
      <vt:lpstr>ANOVA - 3</vt:lpstr>
      <vt:lpstr>ANOVA -4</vt:lpstr>
      <vt:lpstr>ANOVA-5</vt:lpstr>
      <vt:lpstr>ANOVA-6</vt:lpstr>
      <vt:lpstr>ANOVA 7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Hanson</dc:creator>
  <cp:lastModifiedBy>Linda Weglicki</cp:lastModifiedBy>
  <cp:revision>89</cp:revision>
  <cp:lastPrinted>2015-02-17T16:12:28Z</cp:lastPrinted>
  <dcterms:created xsi:type="dcterms:W3CDTF">2010-03-30T17:36:56Z</dcterms:created>
  <dcterms:modified xsi:type="dcterms:W3CDTF">2015-09-02T12:23:02Z</dcterms:modified>
</cp:coreProperties>
</file>